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34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6" r:id="rId23"/>
    <p:sldId id="314" r:id="rId24"/>
    <p:sldId id="317" r:id="rId25"/>
    <p:sldId id="320" r:id="rId26"/>
    <p:sldId id="319" r:id="rId27"/>
    <p:sldId id="322" r:id="rId28"/>
    <p:sldId id="321" r:id="rId29"/>
    <p:sldId id="323" r:id="rId30"/>
    <p:sldId id="324" r:id="rId31"/>
    <p:sldId id="318" r:id="rId32"/>
    <p:sldId id="287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60" autoAdjust="0"/>
    <p:restoredTop sz="94222" autoAdjust="0"/>
  </p:normalViewPr>
  <p:slideViewPr>
    <p:cSldViewPr snapToGrid="0" showGuides="1">
      <p:cViewPr varScale="1">
        <p:scale>
          <a:sx n="295" d="100"/>
          <a:sy n="295" d="100"/>
        </p:scale>
        <p:origin x="904" y="176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hyperlink" Target="https://docs.unsloth.ai/get-started/fine-tuning-llms-guide/lora-hyperparameters-guide#lora-alpha-and-rank-relationshi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 (.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  <a:blipFill>
                <a:blip r:embed="rId2"/>
                <a:stretch>
                  <a:fillRect t="-3057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  <a:blipFill>
                <a:blip r:embed="rId10"/>
                <a:stretch>
                  <a:fillRect l="-243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matrix (weight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) has a bias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associated: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fully trained LLM can be further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fine-tuned</a:t>
            </a:r>
            <a:r>
              <a:rPr lang="en-US" dirty="0">
                <a:latin typeface="Helvetica" pitchFamily="2" charset="0"/>
              </a:rPr>
              <a:t> for specific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downstream tasks</a:t>
            </a:r>
          </a:p>
          <a:p>
            <a:pPr lvl="2">
              <a:buClr>
                <a:srgbClr val="FF7900"/>
              </a:buClr>
            </a:pPr>
            <a:r>
              <a:rPr lang="en-US" dirty="0" err="1">
                <a:latin typeface="Helvetica" pitchFamily="2" charset="0"/>
              </a:rPr>
              <a:t>Aghajanyan</a:t>
            </a:r>
            <a:r>
              <a:rPr lang="en-US" dirty="0">
                <a:latin typeface="Helvetica" pitchFamily="2" charset="0"/>
              </a:rPr>
              <a:t> et. al.</a:t>
            </a:r>
            <a:r>
              <a:rPr lang="en-US" baseline="30000" dirty="0">
                <a:latin typeface="Helvetica" pitchFamily="2" charset="0"/>
              </a:rPr>
              <a:t>1</a:t>
            </a:r>
            <a:r>
              <a:rPr lang="en-US" dirty="0">
                <a:latin typeface="Helvetica" pitchFamily="2" charset="0"/>
              </a:rPr>
              <a:t> showed that  show that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learned over-parametrized models in fact reside on a low intrinsic dimension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modifying all weights, update only tiny fraction of them -&gt;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achieve efficiency in memory &amp; compute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During </a:t>
            </a:r>
            <a:r>
              <a:rPr lang="en-US" dirty="0">
                <a:solidFill>
                  <a:schemeClr val="bg2"/>
                </a:solidFill>
              </a:rPr>
              <a:t>backpropagation</a:t>
            </a:r>
            <a:r>
              <a:rPr lang="en-US" dirty="0"/>
              <a:t>, the weight update matrix has a </a:t>
            </a:r>
            <a:r>
              <a:rPr lang="en-US" dirty="0">
                <a:solidFill>
                  <a:schemeClr val="bg2"/>
                </a:solidFill>
              </a:rPr>
              <a:t>lower rank</a:t>
            </a: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135B-B59E-B899-E1E8-77971885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363031"/>
            <a:ext cx="7824159" cy="2229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83A5-7774-7FD0-9A90-A1946CC8FB14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C64A-21F4-8708-9147-80539B87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3B1E-9E57-1EEF-D63B-1B0898AA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LLM is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frozen</a:t>
            </a:r>
            <a:r>
              <a:rPr lang="en-US" dirty="0">
                <a:latin typeface="Helvetica" pitchFamily="2" charset="0"/>
              </a:rPr>
              <a:t>, only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smaller intermediate layers </a:t>
            </a:r>
            <a:r>
              <a:rPr lang="en-US" dirty="0">
                <a:latin typeface="Helvetica" pitchFamily="2" charset="0"/>
              </a:rPr>
              <a:t>are added and trained: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adapters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They can be changed and fine-tuned per specific task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single LLM backbone can be used to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multiple tasks</a:t>
            </a:r>
            <a:r>
              <a:rPr lang="en-US" dirty="0">
                <a:latin typeface="Helvetica" pitchFamily="2" charset="0"/>
              </a:rPr>
              <a:t> via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different adapters</a:t>
            </a:r>
          </a:p>
          <a:p>
            <a:pPr lvl="2">
              <a:buClr>
                <a:srgbClr val="FF7900"/>
              </a:buClr>
            </a:pPr>
            <a:r>
              <a:rPr lang="en-US" i="1" dirty="0">
                <a:latin typeface="Helvetica" pitchFamily="2" charset="0"/>
              </a:rPr>
              <a:t>Avoid fine-tuning entire model, just train some smaller 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AD1C0-6DB6-DCD3-850F-4F215491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94CE-B305-F14B-4A96-11C2B4521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C7DE-48AF-0F4E-C17C-9F122CD19FB6}"/>
              </a:ext>
            </a:extLst>
          </p:cNvPr>
          <p:cNvSpPr txBox="1"/>
          <p:nvPr/>
        </p:nvSpPr>
        <p:spPr>
          <a:xfrm>
            <a:off x="310142" y="4722118"/>
            <a:ext cx="301204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Houlsby</a:t>
            </a:r>
            <a:r>
              <a:rPr lang="en-US" sz="1000" dirty="0"/>
              <a:t> et. Al. (2019) - arXiv:1902.00751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7FFA-46F7-26EF-B683-14D5B259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34" y="2242137"/>
            <a:ext cx="3115803" cy="234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CAD7F-0C45-949E-C450-009B7AE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" t="4220" r="6317" b="4219"/>
          <a:stretch>
            <a:fillRect/>
          </a:stretch>
        </p:blipFill>
        <p:spPr>
          <a:xfrm>
            <a:off x="711679" y="2242136"/>
            <a:ext cx="3410140" cy="2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Adapters are limited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C7EF8-57C0-09DB-BAC4-AA4804F0B823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033388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Inference Latency: </a:t>
            </a:r>
            <a:r>
              <a:rPr lang="en-US" dirty="0">
                <a:latin typeface="Helvetica" pitchFamily="2" charset="0"/>
              </a:rPr>
              <a:t>adapters increase the model's overall depth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extra computations per forward pass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can significantly slow down inference time for real-world applications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Potential Bottlenecks: </a:t>
            </a:r>
            <a:r>
              <a:rPr lang="en-US" dirty="0">
                <a:latin typeface="Helvetica" pitchFamily="2" charset="0"/>
              </a:rPr>
              <a:t>The "down-project, process, up-project" structure of an adapter can limit the expressiveness and richness of the adaptations being learned for the task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A1A2-FF66-17E4-70E1-4788EE4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3" y="1053854"/>
            <a:ext cx="4334504" cy="113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84D8F-F214-6B72-67D9-E800A92B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3" y="2294218"/>
            <a:ext cx="4334504" cy="2306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3F8B-77AD-9F1A-EAB5-968797D29301}"/>
              </a:ext>
            </a:extLst>
          </p:cNvPr>
          <p:cNvSpPr txBox="1"/>
          <p:nvPr/>
        </p:nvSpPr>
        <p:spPr>
          <a:xfrm>
            <a:off x="5848046" y="4680267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arXiv:2106.09685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96" y="1461953"/>
            <a:ext cx="1923914" cy="19239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1F06-97EF-9BA7-BA2A-4D85EE46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4377B-5FFC-A310-0147-25F3ED0C6F9D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C011F-061E-6C6C-142C-1E3BA3DC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Low-Rank Adapters are Better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FF41F-0C7E-A103-DDA1-851D49E9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80" y="1184275"/>
            <a:ext cx="2967485" cy="103591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E8808D-4F3E-06EC-8412-D740D95C797B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309432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Q: </a:t>
            </a:r>
            <a:r>
              <a:rPr lang="en-US" dirty="0">
                <a:latin typeface="Helvetica" pitchFamily="2" charset="0"/>
              </a:rPr>
              <a:t>Can we get the same parameter efficiency as Adapters without adding any inference latency?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A: </a:t>
            </a:r>
            <a:r>
              <a:rPr lang="en-US" dirty="0">
                <a:latin typeface="Helvetica" pitchFamily="2" charset="0"/>
              </a:rPr>
              <a:t>YES!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LoRA</a:t>
            </a:r>
            <a:r>
              <a:rPr lang="en-US" baseline="30000" dirty="0"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optimizing a full model weight, optimize two smaller matrices (lower rank)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Faster gradient calculations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No added inference latency after merging</a:t>
            </a: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C202-660F-242A-232C-FB41FDEDF1EF}"/>
              </a:ext>
            </a:extLst>
          </p:cNvPr>
          <p:cNvSpPr txBox="1"/>
          <p:nvPr/>
        </p:nvSpPr>
        <p:spPr>
          <a:xfrm>
            <a:off x="310142" y="4722118"/>
            <a:ext cx="264976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E994A-D2C6-61A1-0C8A-5C593C1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5" y="2692362"/>
            <a:ext cx="6305908" cy="193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48CC1-D810-F484-95A0-D158B4CD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087" y="1184275"/>
            <a:ext cx="1128970" cy="10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AB73-AB2F-8F6B-ADD0-25549C5C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0C2016-86CB-B16B-3E16-3BE0AEFFCD71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58FB6F-FEF5-5C20-5752-015A6F6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scaling</a:t>
                </a:r>
                <a:r>
                  <a:rPr lang="en-US" noProof="0" dirty="0">
                    <a:latin typeface="Helvetica" pitchFamily="2" charset="0"/>
                  </a:rPr>
                  <a:t> can be applied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noProof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ΔW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, to better control the amount </a:t>
                </a:r>
                <a:r>
                  <a:rPr lang="en-US" dirty="0">
                    <a:latin typeface="Helvetica" pitchFamily="2" charset="0"/>
                  </a:rPr>
                  <a:t>of change at each training step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This scaling helps to reduce the need to retune hyperparameters when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is changed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2F9BA2-461E-736C-397D-214FCB4C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80" y="2113932"/>
            <a:ext cx="2972040" cy="209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2061E-F6C5-5931-C31E-D9723D5CA166}"/>
              </a:ext>
            </a:extLst>
          </p:cNvPr>
          <p:cNvSpPr txBox="1"/>
          <p:nvPr/>
        </p:nvSpPr>
        <p:spPr>
          <a:xfrm>
            <a:off x="4602192" y="3437626"/>
            <a:ext cx="70532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970B9-BBB4-BB9C-5BBC-17F7D5816D76}"/>
              </a:ext>
            </a:extLst>
          </p:cNvPr>
          <p:cNvSpPr txBox="1"/>
          <p:nvPr/>
        </p:nvSpPr>
        <p:spPr>
          <a:xfrm>
            <a:off x="310142" y="4722118"/>
            <a:ext cx="5522346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Notation adopted from the work of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1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1A73-0D41-3E90-2E22-0B64FE8F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AFC0F9B-E528-43C9-24D1-9B6EEA3D7F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5E8979-BD71-F22C-0CF0-07E10272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3632260" cy="3633578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As the matrix decomposition is low-rank,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trainable parameters will be reduced</a:t>
                </a:r>
                <a:r>
                  <a:rPr lang="en-US" noProof="0" dirty="0">
                    <a:latin typeface="Helvetica" pitchFamily="2" charset="0"/>
                  </a:rPr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Full update -&gt;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for non-squared matrices)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decomposition can be arbitrarily applied to any weight of the model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 behavior at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 can be defined in two possible ways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merge</a:t>
                </a:r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no-merge</a:t>
                </a:r>
                <a:r>
                  <a:rPr lang="en-US" dirty="0">
                    <a:latin typeface="Helvetica" pitchFamily="2" charset="0"/>
                  </a:rPr>
                  <a:t>)</a:t>
                </a:r>
                <a:endParaRPr lang="en-US" noProof="0" dirty="0"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3632260" cy="3633578"/>
              </a:xfrm>
              <a:blipFill>
                <a:blip r:embed="rId2"/>
                <a:stretch>
                  <a:fillRect l="-2787" r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A7-C99A-C735-723A-D07EE5EF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91" y="2900957"/>
            <a:ext cx="3030769" cy="3302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2269EF-DB97-48D1-AC44-4AA475FB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720" y="1292147"/>
            <a:ext cx="5087366" cy="31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5114-B8F4-2DD1-D215-832D7E83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936083B-9D3B-2A07-2C45-D0BE5DDD04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76C45E-36CC-BE95-A066-5D74CE11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2A75-904B-3A13-6EBF-9E0D4F4A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3365500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</a:t>
            </a:r>
            <a:r>
              <a:rPr lang="en-US" noProof="0" dirty="0" err="1">
                <a:solidFill>
                  <a:schemeClr val="bg2"/>
                </a:solidFill>
                <a:latin typeface="Helvetica" pitchFamily="2" charset="0"/>
              </a:rPr>
              <a:t>emory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 savings: </a:t>
            </a:r>
            <a:r>
              <a:rPr lang="en-US" noProof="0" dirty="0">
                <a:latin typeface="Helvetica" pitchFamily="2" charset="0"/>
              </a:rPr>
              <a:t>Up to 2/3 VRAM reduction during training (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60% !!!</a:t>
            </a:r>
            <a:r>
              <a:rPr lang="en-US" noProof="0" dirty="0">
                <a:latin typeface="Helvetica" pitchFamily="2" charset="0"/>
              </a:rPr>
              <a:t>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Smaller checkpoints</a:t>
            </a:r>
            <a:r>
              <a:rPr lang="en-US" noProof="0" dirty="0">
                <a:latin typeface="Helvetica" pitchFamily="2" charset="0"/>
              </a:rPr>
              <a:t>: GPT-3 175B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checkpoint</a:t>
            </a:r>
            <a:r>
              <a:rPr lang="en-US" noProof="0" dirty="0">
                <a:latin typeface="Helvetica" pitchFamily="2" charset="0"/>
              </a:rPr>
              <a:t> from 350 GB → 35 MB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(~10,000× smaller</a:t>
            </a:r>
            <a:r>
              <a:rPr lang="en-US" noProof="0" dirty="0">
                <a:latin typeface="Helvetica" pitchFamily="2" charset="0"/>
              </a:rPr>
              <a:t>)</a:t>
            </a:r>
            <a:r>
              <a:rPr lang="en-US" baseline="30000" noProof="0" dirty="0">
                <a:latin typeface="Helvetica" pitchFamily="2" charset="0"/>
              </a:rPr>
              <a:t>1</a:t>
            </a:r>
            <a:endParaRPr lang="en-US" noProof="0" dirty="0">
              <a:latin typeface="Helvetica" pitchFamily="2" charset="0"/>
            </a:endParaRP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Fewer GPUs needed: </a:t>
            </a:r>
            <a:r>
              <a:rPr lang="en-US" noProof="0" dirty="0">
                <a:latin typeface="Helvetica" pitchFamily="2" charset="0"/>
              </a:rPr>
              <a:t>Lower VRAM usage enables training large models on smaller hardware setups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Task flexibility: </a:t>
            </a:r>
            <a:r>
              <a:rPr lang="en-US" noProof="0" dirty="0">
                <a:latin typeface="Helvetica" pitchFamily="2" charset="0"/>
              </a:rPr>
              <a:t>Switch tasks by swapping only </a:t>
            </a:r>
            <a:r>
              <a:rPr lang="en-US" noProof="0" dirty="0" err="1">
                <a:latin typeface="Helvetica" pitchFamily="2" charset="0"/>
              </a:rPr>
              <a:t>LoRA</a:t>
            </a:r>
            <a:r>
              <a:rPr lang="en-US" noProof="0" dirty="0">
                <a:latin typeface="Helvetica" pitchFamily="2" charset="0"/>
              </a:rPr>
              <a:t> weights, not the full model parameters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Faster training:</a:t>
            </a:r>
            <a:r>
              <a:rPr lang="en-US" noProof="0" dirty="0">
                <a:latin typeface="Helvetica" pitchFamily="2" charset="0"/>
              </a:rPr>
              <a:t>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~25% speedup </a:t>
            </a:r>
            <a:r>
              <a:rPr lang="en-US" noProof="0" dirty="0">
                <a:latin typeface="Helvetica" pitchFamily="2" charset="0"/>
              </a:rPr>
              <a:t>on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GPT-3 175B </a:t>
            </a:r>
            <a:r>
              <a:rPr lang="en-US" noProof="0" dirty="0">
                <a:latin typeface="Helvetica" pitchFamily="2" charset="0"/>
              </a:rPr>
              <a:t>compared to full fine-tuning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ECD7-7CEA-5940-238B-2B041E941FBD}"/>
              </a:ext>
            </a:extLst>
          </p:cNvPr>
          <p:cNvSpPr txBox="1"/>
          <p:nvPr/>
        </p:nvSpPr>
        <p:spPr>
          <a:xfrm>
            <a:off x="310142" y="4722118"/>
            <a:ext cx="214962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Adapting only Q &amp; V with rank r=4</a:t>
            </a:r>
          </a:p>
        </p:txBody>
      </p:sp>
    </p:spTree>
    <p:extLst>
      <p:ext uri="{BB962C8B-B14F-4D97-AF65-F5344CB8AC3E}">
        <p14:creationId xmlns:p14="http://schemas.microsoft.com/office/powerpoint/2010/main" val="39618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0F96-28A5-226E-7DBC-98253DEA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903A49-081E-E1F5-BF5F-74D9E44744B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4E919C-1929-C5C4-CCB0-B5873447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A7F4A-9BCE-5A75-C36A-89C40288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3" y="663850"/>
            <a:ext cx="4731403" cy="217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4C9C4-91D7-BF38-8B8B-E36E1603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3" y="2855645"/>
            <a:ext cx="4851964" cy="18274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593661-222D-D61A-1AD0-24B35C384613}"/>
              </a:ext>
            </a:extLst>
          </p:cNvPr>
          <p:cNvSpPr/>
          <p:nvPr/>
        </p:nvSpPr>
        <p:spPr>
          <a:xfrm>
            <a:off x="5381959" y="2180970"/>
            <a:ext cx="1608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7124C-09BE-368A-2118-BEB66C37B2F0}"/>
              </a:ext>
            </a:extLst>
          </p:cNvPr>
          <p:cNvSpPr/>
          <p:nvPr/>
        </p:nvSpPr>
        <p:spPr>
          <a:xfrm>
            <a:off x="5708292" y="1202798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16AC-F57D-BA73-6C87-A2F69E631127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DA4B94-FDB1-3D60-BEF5-3BDCAC54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09" y="3362615"/>
            <a:ext cx="3679166" cy="1320468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F72257CA-9C65-CCA3-9483-36382D6EF0F7}"/>
              </a:ext>
            </a:extLst>
          </p:cNvPr>
          <p:cNvSpPr/>
          <p:nvPr/>
        </p:nvSpPr>
        <p:spPr>
          <a:xfrm rot="10800000">
            <a:off x="5242466" y="1463423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B48A8F0-F481-A85E-0354-EF31B0AB4BD9}"/>
              </a:ext>
            </a:extLst>
          </p:cNvPr>
          <p:cNvSpPr/>
          <p:nvPr/>
        </p:nvSpPr>
        <p:spPr>
          <a:xfrm rot="8454724">
            <a:off x="4877434" y="2865968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00C5E30-D329-C1DE-43C7-E34C1D013FD3}"/>
              </a:ext>
            </a:extLst>
          </p:cNvPr>
          <p:cNvSpPr/>
          <p:nvPr/>
        </p:nvSpPr>
        <p:spPr>
          <a:xfrm rot="5400000">
            <a:off x="5956408" y="3050271"/>
            <a:ext cx="254022" cy="2609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3EEF-1FFC-892A-B1A5-AF3F68E5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0861CB-C828-6832-B87B-4D7DBC31B14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716F33-87FA-D318-793A-8D0C2D3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Within the Transformer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3916A6-F3B7-6858-000C-F8614A79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047160" cy="582979"/>
          </a:xfrm>
        </p:spPr>
        <p:txBody>
          <a:bodyPr/>
          <a:lstStyle/>
          <a:p>
            <a:r>
              <a:rPr lang="en-US" i="1" dirty="0"/>
              <a:t>Given a limited parameter budget, which types of weights should we adapt with </a:t>
            </a:r>
            <a:r>
              <a:rPr lang="en-US" i="1" dirty="0" err="1"/>
              <a:t>LoRA</a:t>
            </a:r>
            <a:r>
              <a:rPr lang="en-US" i="1" dirty="0"/>
              <a:t> to obtain</a:t>
            </a:r>
          </a:p>
          <a:p>
            <a:r>
              <a:rPr lang="en-US" i="1" dirty="0"/>
              <a:t>the best performance on downstream tasks?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FA64D-19B1-24F7-704A-BAFCDB24A62B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5A265-0075-0C25-B2E1-B87FDBB4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2" y="1767254"/>
            <a:ext cx="4305820" cy="973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A269A-353F-30B1-3EF5-7B5480B0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08" y="1578598"/>
            <a:ext cx="2435677" cy="2975785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4EE61B2-F6C3-89A9-5A21-1FBB8BA86BDF}"/>
              </a:ext>
            </a:extLst>
          </p:cNvPr>
          <p:cNvSpPr txBox="1">
            <a:spLocks/>
          </p:cNvSpPr>
          <p:nvPr/>
        </p:nvSpPr>
        <p:spPr>
          <a:xfrm>
            <a:off x="310142" y="2899034"/>
            <a:ext cx="3832713" cy="3349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What is the optimal rank for LORA?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E6FFC3-DFDB-1E19-9EDB-8A7B8949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2" y="3216388"/>
            <a:ext cx="3930162" cy="11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FBAD8-42B0-B6C9-47AE-5AB9467C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430945-A3B0-AD26-12B9-2D86299E343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D5FB8B-7085-A8FD-2081-1CE6A83C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More on 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91139-B445-6FB4-1120-2239E6B30606}"/>
              </a:ext>
            </a:extLst>
          </p:cNvPr>
          <p:cNvSpPr txBox="1"/>
          <p:nvPr/>
        </p:nvSpPr>
        <p:spPr>
          <a:xfrm>
            <a:off x="5774351" y="581561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noProof="0" dirty="0">
                    <a:latin typeface="Helvetica" pitchFamily="2" charset="0"/>
                  </a:rPr>
                  <a:t> was defined as 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scale</a:t>
                </a:r>
                <a:r>
                  <a:rPr lang="en-US" noProof="0" dirty="0">
                    <a:latin typeface="Helvetica" pitchFamily="2" charset="0"/>
                  </a:rPr>
                  <a:t> for updating the weights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during training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the original paper,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was set to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within the experiments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scaling ratio was practically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practice, more recently, it has been to set the value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at least twice the rank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0F27FD5-55B2-6D42-79F0-C5F60151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7" y="754598"/>
            <a:ext cx="3886198" cy="429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FD97F1-7D96-5984-75E5-2DF2F9EF6DF6}"/>
              </a:ext>
            </a:extLst>
          </p:cNvPr>
          <p:cNvSpPr txBox="1"/>
          <p:nvPr/>
        </p:nvSpPr>
        <p:spPr>
          <a:xfrm>
            <a:off x="310142" y="4683083"/>
            <a:ext cx="294311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>
                <a:hlinkClick r:id="rId4"/>
              </a:rPr>
              <a:t>Unlosth.ai</a:t>
            </a:r>
            <a:r>
              <a:rPr lang="en-US" sz="1000" dirty="0">
                <a:hlinkClick r:id="rId4"/>
              </a:rPr>
              <a:t> - </a:t>
            </a:r>
            <a:r>
              <a:rPr lang="en-US" sz="1000" dirty="0" err="1">
                <a:hlinkClick r:id="rId4"/>
              </a:rPr>
              <a:t>LoRA</a:t>
            </a:r>
            <a:r>
              <a:rPr lang="en-US" sz="1000" dirty="0">
                <a:hlinkClick r:id="rId4"/>
              </a:rPr>
              <a:t> Alpha and Rank relationship</a:t>
            </a:r>
            <a:endParaRPr 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1C7214-2BA9-47D4-8083-238A764C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55" y="2738640"/>
            <a:ext cx="3623420" cy="19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2862FA-030C-899B-1DAF-E1B869531D60}"/>
              </a:ext>
            </a:extLst>
          </p:cNvPr>
          <p:cNvSpPr txBox="1"/>
          <p:nvPr/>
        </p:nvSpPr>
        <p:spPr>
          <a:xfrm>
            <a:off x="5118406" y="4737323"/>
            <a:ext cx="379911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B677C-A6AE-837F-A8C0-B916D728B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58" y="2739755"/>
            <a:ext cx="3472962" cy="17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D31F-803D-C74D-F152-4857519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E0BF0B-7763-949F-3286-9E8CE263776A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8475-83FD-0A89-0694-62E495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 err="1">
                <a:solidFill>
                  <a:schemeClr val="bg2"/>
                </a:solidFill>
              </a:rPr>
              <a:t>LoRA</a:t>
            </a:r>
            <a:r>
              <a:rPr lang="en-US" dirty="0"/>
              <a:t> efficiently fine-tunes LLMs by representing the </a:t>
            </a:r>
            <a:r>
              <a:rPr lang="en-US" dirty="0">
                <a:solidFill>
                  <a:schemeClr val="bg2"/>
                </a:solidFill>
              </a:rPr>
              <a:t>weight update as two small, low-rank matrices</a:t>
            </a:r>
            <a:r>
              <a:rPr lang="en-US" dirty="0"/>
              <a:t>.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</a:rPr>
              <a:t>High Performance, Low Cost: </a:t>
            </a:r>
            <a:r>
              <a:rPr lang="en-US" dirty="0"/>
              <a:t>It achieves results comparable to full fine-tuning while training (even less than 0.1% of the parameters)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LORA allows </a:t>
            </a:r>
            <a:r>
              <a:rPr lang="en-US" noProof="0" dirty="0">
                <a:solidFill>
                  <a:schemeClr val="bg2"/>
                </a:solidFill>
              </a:rPr>
              <a:t>task-</a:t>
            </a:r>
            <a:r>
              <a:rPr lang="en-US" noProof="0" dirty="0" err="1">
                <a:solidFill>
                  <a:schemeClr val="bg2"/>
                </a:solidFill>
              </a:rPr>
              <a:t>sp</a:t>
            </a:r>
            <a:r>
              <a:rPr lang="en-US" dirty="0" err="1">
                <a:solidFill>
                  <a:schemeClr val="bg2"/>
                </a:solidFill>
              </a:rPr>
              <a:t>ecific</a:t>
            </a:r>
            <a:r>
              <a:rPr lang="en-US" dirty="0">
                <a:solidFill>
                  <a:schemeClr val="bg2"/>
                </a:solidFill>
              </a:rPr>
              <a:t> adapters</a:t>
            </a:r>
            <a:r>
              <a:rPr lang="en-US" dirty="0"/>
              <a:t> </a:t>
            </a:r>
            <a:r>
              <a:rPr lang="en-US"/>
              <a:t>(the “</a:t>
            </a:r>
            <a:r>
              <a:rPr lang="en-US" dirty="0"/>
              <a:t>merge” mode)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</a:rPr>
              <a:t>Practicality:</a:t>
            </a:r>
            <a:r>
              <a:rPr lang="en-US" noProof="0" dirty="0"/>
              <a:t> run models on lower spec hardware (memory footprint and fine-tuning </a:t>
            </a:r>
            <a:r>
              <a:rPr lang="en-US" dirty="0"/>
              <a:t>runtime). Easy to adopt via Hugging Face libraries (open source)</a:t>
            </a:r>
            <a:endParaRPr lang="en-US" noProof="0" dirty="0"/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</a:rPr>
              <a:t>Production-Ready: </a:t>
            </a:r>
            <a:r>
              <a:rPr lang="en-US" noProof="0" dirty="0" err="1"/>
              <a:t>LoRA</a:t>
            </a:r>
            <a:r>
              <a:rPr lang="en-US" noProof="0" dirty="0"/>
              <a:t> adds zero inference latency, making it ideal for production environments.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91F427-C9C8-6A78-FD54-B205DDA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1957</TotalTime>
  <Words>1728</Words>
  <Application>Microsoft Macintosh PowerPoint</Application>
  <PresentationFormat>On-screen Show (16:9)</PresentationFormat>
  <Paragraphs>199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Adapters</vt:lpstr>
      <vt:lpstr>Adapters are limited</vt:lpstr>
      <vt:lpstr>Low-Rank Adapters are Better</vt:lpstr>
      <vt:lpstr>LORA Scaling</vt:lpstr>
      <vt:lpstr>LORA Performance</vt:lpstr>
      <vt:lpstr>LORA Performance</vt:lpstr>
      <vt:lpstr>LORA Performance</vt:lpstr>
      <vt:lpstr>LORA Within the Transformer</vt:lpstr>
      <vt:lpstr>More on LORA Scaling</vt:lpstr>
      <vt:lpstr>Conclusions</vt:lpstr>
      <vt:lpstr>Thank you for your attention!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Robert Poenaru</cp:lastModifiedBy>
  <cp:revision>108</cp:revision>
  <dcterms:created xsi:type="dcterms:W3CDTF">2021-06-15T12:19:15Z</dcterms:created>
  <dcterms:modified xsi:type="dcterms:W3CDTF">2025-10-06T13:22:05Z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